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79" r:id="rId3"/>
    <p:sldId id="298" r:id="rId4"/>
    <p:sldId id="299" r:id="rId5"/>
    <p:sldId id="301" r:id="rId6"/>
    <p:sldId id="302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E6"/>
    <a:srgbClr val="FFF8F3"/>
    <a:srgbClr val="E0D8E8"/>
    <a:srgbClr val="F0ECF4"/>
    <a:srgbClr val="F7F5F9"/>
    <a:srgbClr val="FEF1E6"/>
    <a:srgbClr val="8166A2"/>
    <a:srgbClr val="2B5FAB"/>
    <a:srgbClr val="E5F3F7"/>
    <a:srgbClr val="3A3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023" autoAdjust="0"/>
  </p:normalViewPr>
  <p:slideViewPr>
    <p:cSldViewPr>
      <p:cViewPr varScale="1">
        <p:scale>
          <a:sx n="107" d="100"/>
          <a:sy n="107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4594-8DA4-403F-8B2C-0672BE9C14E3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DB59-1E2F-4016-A2A2-69677C56E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403648" y="2708920"/>
            <a:ext cx="6984776" cy="1544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Профессиональная этика и деловой этикет работников муниципальных учреждений культуры и дополнительного образования города Липецка</a:t>
            </a:r>
          </a:p>
        </p:txBody>
      </p:sp>
      <p:pic>
        <p:nvPicPr>
          <p:cNvPr id="16" name="Рисунок 15" descr="D:\департамент\DK_logo.jpg"/>
          <p:cNvPicPr/>
          <p:nvPr/>
        </p:nvPicPr>
        <p:blipFill>
          <a:blip r:embed="rId2" cstate="print"/>
          <a:srcRect t="5102" b="23469"/>
          <a:stretch>
            <a:fillRect/>
          </a:stretch>
        </p:blipFill>
        <p:spPr bwMode="auto">
          <a:xfrm>
            <a:off x="3463116" y="1125851"/>
            <a:ext cx="1146977" cy="92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департамент\DK_logo.jpg"/>
          <p:cNvPicPr/>
          <p:nvPr/>
        </p:nvPicPr>
        <p:blipFill>
          <a:blip r:embed="rId2" cstate="print"/>
          <a:srcRect t="74026"/>
          <a:stretch>
            <a:fillRect/>
          </a:stretch>
        </p:blipFill>
        <p:spPr bwMode="auto">
          <a:xfrm>
            <a:off x="4499992" y="980729"/>
            <a:ext cx="216023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tatic1.gophotoweb.com/u6495/36956/blog/2977805/1168472/18355772/500-2421271c9408a7e60fe3ed5e5d1bd840.jpg"/>
          <p:cNvPicPr/>
          <p:nvPr/>
        </p:nvPicPr>
        <p:blipFill>
          <a:blip r:embed="rId3" cstate="print"/>
          <a:srcRect t="4761" b="9524"/>
          <a:stretch>
            <a:fillRect/>
          </a:stretch>
        </p:blipFill>
        <p:spPr bwMode="auto">
          <a:xfrm>
            <a:off x="6660232" y="4437111"/>
            <a:ext cx="2293054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0" name="Рисунок 19" descr="D:\АРХИВ\УЧРЕЖДЕНИЯ\ДК\ЛДМ\dom_muz.jpg"/>
          <p:cNvPicPr/>
          <p:nvPr/>
        </p:nvPicPr>
        <p:blipFill>
          <a:blip r:embed="rId4" cstate="print"/>
          <a:srcRect b="14977"/>
          <a:stretch>
            <a:fillRect/>
          </a:stretch>
        </p:blipFill>
        <p:spPr bwMode="auto">
          <a:xfrm>
            <a:off x="6660232" y="609600"/>
            <a:ext cx="2287791" cy="20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3" name="Рисунок 22" descr="D:\АРХИВ\УЧРЕЖДЕНИЯ\КОЛЛЕКТИВЫ\СИМФОНИЧЕСКИЙ ОРКЕСТР\с оркестром играют дети\ДЕТИ ИГРАЮТ С ОРКЕСТРОМ 2015\IMG_31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367" y="548680"/>
            <a:ext cx="3045497" cy="207741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8" y="4470520"/>
            <a:ext cx="5925816" cy="22811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242336" y="71426"/>
            <a:ext cx="8732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3200259"/>
            <a:ext cx="37274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 делового общения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организационной культуры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предопределяют положительный образ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отдельно взятого сотрудника, 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учреждения в целом.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2336" y="3284984"/>
            <a:ext cx="0" cy="1152128"/>
          </a:xfrm>
          <a:prstGeom prst="line">
            <a:avLst/>
          </a:prstGeom>
          <a:ln w="38100">
            <a:solidFill>
              <a:srgbClr val="2B5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32040" y="5006987"/>
            <a:ext cx="0" cy="1093768"/>
          </a:xfrm>
          <a:prstGeom prst="line">
            <a:avLst/>
          </a:prstGeom>
          <a:ln w="38100">
            <a:solidFill>
              <a:srgbClr val="2B5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40952" y="764704"/>
            <a:ext cx="409119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«Корпоративная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проявляется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характеристиках внутренней атмосферы,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царящей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коллективе.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подпитывает деловую </a:t>
            </a:r>
            <a:endParaRPr lang="ru-RU" sz="1600" i="1" dirty="0" smtClean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1600" i="1" dirty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настроение </a:t>
            </a:r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сотрудников»</a:t>
            </a:r>
          </a:p>
          <a:p>
            <a:pPr algn="r"/>
            <a:r>
              <a:rPr lang="ru-RU" sz="1600" i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Шредер</a:t>
            </a:r>
            <a:endParaRPr lang="ru-RU" sz="1600" i="1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2432" y="4877544"/>
            <a:ext cx="36963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каждого сотрудника, от уровня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его внутренней культуры, от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облика, от манеры поведения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целостное представление </a:t>
            </a:r>
          </a:p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об учреждении.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5" y="1166558"/>
            <a:ext cx="3816424" cy="18539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68" y="2695215"/>
            <a:ext cx="2987824" cy="19899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6" y="4653521"/>
            <a:ext cx="3808623" cy="19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225734" y="78246"/>
            <a:ext cx="82875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208966" y="4873716"/>
            <a:ext cx="421484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Этический режим </a:t>
            </a:r>
            <a:r>
              <a:rPr lang="ru-RU" sz="1600" b="1" i="1" u="sng" dirty="0" smtClean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учреждения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обязательных к исполнению морально-нравственных норм, принятых для осуществления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коммуникации сотрудников учреждения.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3082607"/>
            <a:ext cx="405890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правил поведения , в которых в различных формах проявляется отношение человека к другим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673" y="2420888"/>
            <a:ext cx="421484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1600" b="1" i="1" u="sng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</a:t>
            </a:r>
            <a:r>
              <a:rPr lang="ru-RU" sz="1600" dirty="0">
                <a:solidFill>
                  <a:srgbClr val="816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наиболее общих норм, правил и принципов поведения человека в сфере его профессиональной, производственной и служебной деятельности.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843575"/>
            <a:ext cx="416782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«Мы живем среди людей. Впечатление о нас складывается в любом случае, хотим мы этого или нет. Благоприятное впечатление сопутствует успеху»</a:t>
            </a:r>
          </a:p>
          <a:p>
            <a:pPr lvl="0" algn="r">
              <a:spcBef>
                <a:spcPct val="0"/>
              </a:spcBef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П. Карден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9342"/>
            <a:ext cx="2951005" cy="1631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27" y="5157192"/>
            <a:ext cx="2592288" cy="105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72400" y="29017"/>
            <a:ext cx="86409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979712" y="929671"/>
            <a:ext cx="5376857" cy="461665"/>
          </a:xfrm>
          <a:prstGeom prst="rect">
            <a:avLst/>
          </a:prstGeom>
          <a:solidFill>
            <a:srgbClr val="E5F3F7"/>
          </a:solidFill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делового этикета</a:t>
            </a:r>
            <a:endParaRPr lang="ru-RU" sz="24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635896" y="1484784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68140" y="1484784"/>
            <a:ext cx="117165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3568" y="2133273"/>
            <a:ext cx="3456384" cy="584775"/>
          </a:xfrm>
          <a:prstGeom prst="rect">
            <a:avLst/>
          </a:prstGeom>
          <a:solidFill>
            <a:srgbClr val="F0ECF4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</a:p>
          <a:p>
            <a:pPr algn="ctr"/>
            <a:r>
              <a:rPr lang="ru-RU" sz="16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endParaRPr lang="ru-RU" sz="16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151329"/>
            <a:ext cx="3528392" cy="584775"/>
          </a:xfrm>
          <a:prstGeom prst="rect">
            <a:avLst/>
          </a:prstGeom>
          <a:solidFill>
            <a:srgbClr val="F0ECF4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A3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социального контроля и социального влияния</a:t>
            </a:r>
            <a:endParaRPr lang="ru-RU" sz="16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411760" y="2852936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164288" y="2852936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41058" y="3915961"/>
            <a:ext cx="3456384" cy="830997"/>
          </a:xfrm>
          <a:prstGeom prst="rect">
            <a:avLst/>
          </a:prstGeom>
          <a:solidFill>
            <a:srgbClr val="F6E7E6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27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моделей индивидуального и группового поведения</a:t>
            </a:r>
            <a:endParaRPr lang="ru-RU" sz="1600" dirty="0">
              <a:solidFill>
                <a:srgbClr val="3278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1063" y="3905872"/>
            <a:ext cx="3456384" cy="830997"/>
          </a:xfrm>
          <a:prstGeom prst="rect">
            <a:avLst/>
          </a:prstGeom>
          <a:solidFill>
            <a:srgbClr val="F6E7E6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27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психологического контроля</a:t>
            </a:r>
          </a:p>
          <a:p>
            <a:pPr algn="ctr"/>
            <a:endParaRPr lang="ru-RU" sz="1600" dirty="0">
              <a:solidFill>
                <a:srgbClr val="3A3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35" y="4429482"/>
            <a:ext cx="5904656" cy="228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33051" y="12391"/>
            <a:ext cx="86409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3533" y="1412623"/>
            <a:ext cx="385361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3A3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этики служебного поведения –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общих принципов профессиональной служебной этики, морально-этических норм, обязательств и требований добросовестного служебного поведения, которыми надлежит руководствоваться работникам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 и дополнительного образования</a:t>
            </a:r>
            <a:r>
              <a:rPr lang="ru-RU" sz="1600" dirty="0" smtClean="0">
                <a:solidFill>
                  <a:srgbClr val="327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3278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3" y="2238834"/>
            <a:ext cx="4770530" cy="3926471"/>
          </a:xfrm>
          <a:prstGeom prst="rect">
            <a:avLst/>
          </a:prstGeom>
          <a:ln>
            <a:solidFill>
              <a:srgbClr val="3A30C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85643"/>
            <a:ext cx="3163844" cy="1779662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39552" y="908720"/>
            <a:ext cx="3242719" cy="6953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Этика должна начинаться с учения о коллективе.</a:t>
            </a:r>
          </a:p>
          <a:p>
            <a:pPr algn="r">
              <a:spcBef>
                <a:spcPct val="0"/>
              </a:spcBef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 Макаренко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72400" y="0"/>
            <a:ext cx="90076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12858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67354" y="678826"/>
            <a:ext cx="41764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Цели кодекса </a:t>
            </a:r>
            <a:r>
              <a:rPr lang="ru-RU" sz="2400" b="1" dirty="0" smtClean="0">
                <a:solidFill>
                  <a:srgbClr val="7030A0"/>
                </a:solidFill>
              </a:rPr>
              <a:t>этики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9720"/>
            <a:ext cx="2702610" cy="373952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1" y="1471895"/>
            <a:ext cx="4447893" cy="763077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добросовестного поведения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отношениях с заинтересованными сторонами;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1" y="2383791"/>
            <a:ext cx="4476400" cy="750097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31641" y="3322864"/>
            <a:ext cx="4476400" cy="743269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31677" y="4255109"/>
            <a:ext cx="4476364" cy="786154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54215" y="5263112"/>
            <a:ext cx="4453826" cy="786154"/>
          </a:xfrm>
          <a:prstGeom prst="roundRect">
            <a:avLst/>
          </a:prstGeom>
          <a:solidFill>
            <a:srgbClr val="E5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выполнения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работником учреждения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Кодекса является одним из критериев оценки качества его профессиональной 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2243" y="2410332"/>
            <a:ext cx="4726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единую корпоративную культуру, основанную на высоких этических стандартах, поддержание в коллективе атмосферы доверия, взаимного уважения и порядочности;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99592" y="1412471"/>
            <a:ext cx="0" cy="4636795"/>
          </a:xfrm>
          <a:prstGeom prst="line">
            <a:avLst/>
          </a:prstGeom>
          <a:ln w="28575">
            <a:solidFill>
              <a:srgbClr val="2B5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83504" y="1849720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983504" y="2733497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99184" y="3694498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99184" y="4648186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83504" y="5656189"/>
            <a:ext cx="276128" cy="0"/>
          </a:xfrm>
          <a:prstGeom prst="straightConnector1">
            <a:avLst/>
          </a:prstGeom>
          <a:ln>
            <a:solidFill>
              <a:srgbClr val="816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505709" y="3360768"/>
            <a:ext cx="424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воплощению идеалов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нравственности, честности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справедливости в профессиональной деятельности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учреждения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98958" y="4335244"/>
            <a:ext cx="478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основой для формирования должной морали в сфере культуры, уважительного отношения к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учреждению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 сознании;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89167" y="15753"/>
            <a:ext cx="86409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692696"/>
            <a:ext cx="6048672" cy="646331"/>
          </a:xfrm>
          <a:prstGeom prst="rect">
            <a:avLst/>
          </a:prstGeom>
          <a:solidFill>
            <a:srgbClr val="F7F5F9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морально-этические и нравственные принципы поведения работников Учреждения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9592" y="1799923"/>
            <a:ext cx="0" cy="43653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право 4"/>
          <p:cNvSpPr/>
          <p:nvPr/>
        </p:nvSpPr>
        <p:spPr>
          <a:xfrm>
            <a:off x="1060376" y="2071406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087996" y="2986004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062300" y="3707614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055404" y="4622212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049561" y="5226873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049561" y="5831534"/>
            <a:ext cx="360040" cy="144016"/>
          </a:xfrm>
          <a:prstGeom prst="rightArrow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799923"/>
            <a:ext cx="6984777" cy="830997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долгом каждого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учреждения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коллективу, в котором он работает, является подчинение своих действий и поведения единым для всего коллектива целям, определенным в Уставе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содействия коллегам в достижении этих целей, обеспечение согласованности действий всех членов коллектива.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3" y="2768650"/>
            <a:ext cx="6984776" cy="646331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должны способствовать созданию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доверия, доброжелательности, взаимного сотрудничества, честности, справедливости, уважительного отношения к достоинству и правам каждого члена коллектива.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19673" y="3552711"/>
            <a:ext cx="6984776" cy="646331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проявления какой-либо дискриминации по полу, возрасту, национальной и религиозной принадлежности, стажу работы, образованию, социальному происхождению, имущественному положению, убеждениям, партийной принадлежности и др.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4437113"/>
            <a:ext cx="6984777" cy="461665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соблюдать принцип уважения к личности любого человека, организации, обратившихся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36439" y="5090917"/>
            <a:ext cx="6984776" cy="461665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своей профессиональной 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способствовать решению вопросов и удовлетворению потребностей граждан, обратившихся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19673" y="5682069"/>
            <a:ext cx="7001542" cy="461665"/>
          </a:xfrm>
          <a:prstGeom prst="rect">
            <a:avLst/>
          </a:prstGeom>
          <a:solidFill>
            <a:srgbClr val="FFF8F3"/>
          </a:solidFill>
          <a:ln>
            <a:solidFill>
              <a:srgbClr val="FEF1E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соблюдать нейтральность, исключающую возможность влияния на профессиональную деятельность сторонних лиц и организаций.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" y="648928"/>
            <a:ext cx="1944216" cy="92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</a:p>
        </p:txBody>
      </p:sp>
      <p:pic>
        <p:nvPicPr>
          <p:cNvPr id="32" name="Рисунок 31" descr="D:\департамент\DK_logo.jpg"/>
          <p:cNvPicPr/>
          <p:nvPr/>
        </p:nvPicPr>
        <p:blipFill>
          <a:blip r:embed="rId2" cstate="print"/>
          <a:srcRect t="6493"/>
          <a:stretch>
            <a:fillRect/>
          </a:stretch>
        </p:blipFill>
        <p:spPr bwMode="auto">
          <a:xfrm>
            <a:off x="8100392" y="1543"/>
            <a:ext cx="8761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411760" y="142080"/>
            <a:ext cx="3349036" cy="3338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этика. Деловой этикет.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A297DBE-FCE3-4BE9-B6F3-6C259721C092}"/>
              </a:ext>
            </a:extLst>
          </p:cNvPr>
          <p:cNvSpPr/>
          <p:nvPr/>
        </p:nvSpPr>
        <p:spPr>
          <a:xfrm>
            <a:off x="-1548680" y="1484784"/>
            <a:ext cx="4343400" cy="4343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986BBF8-6A13-4AAE-9F88-36DFAB5D960E}"/>
              </a:ext>
            </a:extLst>
          </p:cNvPr>
          <p:cNvSpPr/>
          <p:nvPr/>
        </p:nvSpPr>
        <p:spPr>
          <a:xfrm>
            <a:off x="-684584" y="2476500"/>
            <a:ext cx="2551484" cy="2438400"/>
          </a:xfrm>
          <a:prstGeom prst="ellipse">
            <a:avLst/>
          </a:prstGeom>
          <a:solidFill>
            <a:srgbClr val="F7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соблюдению морально-этических и нравственных норм</a:t>
            </a:r>
            <a:endParaRPr lang="ru-RU" sz="1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395536" y="836712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1595128" y="1831515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2185499" y="3097638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1866900" y="4503658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9596ABA-D7D1-4B5B-AC7C-924DDDAECC64}"/>
              </a:ext>
            </a:extLst>
          </p:cNvPr>
          <p:cNvSpPr/>
          <p:nvPr/>
        </p:nvSpPr>
        <p:spPr>
          <a:xfrm>
            <a:off x="470633" y="5361119"/>
            <a:ext cx="1090994" cy="1090994"/>
          </a:xfrm>
          <a:prstGeom prst="ellipse">
            <a:avLst/>
          </a:prstGeom>
          <a:solidFill>
            <a:srgbClr val="E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61627" y="833116"/>
            <a:ext cx="5602661" cy="794454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учреждения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придерживаться безупречных норм личного и профессионального поведения, добросовестно выполнять свою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94720" y="1861101"/>
            <a:ext cx="5602661" cy="891926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равственным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долгом каждого работника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корректность, вежливость, доброжелательность и внимательное отношение к коллегам по работе и ко всем лицам, обратившимся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62728" y="3035889"/>
            <a:ext cx="5602661" cy="1093536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проявлять толерантность к людям вне зависимости от их национальности, вероисповедания, политической ориентации, уважение к обычаям и традициям народов России, учитывать культурные и иные особенности различных этнических и социальных групп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99993" y="4328586"/>
            <a:ext cx="5602661" cy="1314649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обязаны не допускать грубости, заносчивости, оскорблений, предвзятых замечаний, неправомерных и незаслуженных обвинений, сквернословия и иных, унижающих достоинство действий, как в отношении коллектива, так и в отношении сторонних лиц, обратившихся, либо сотрудничающих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91680" y="5818307"/>
            <a:ext cx="5602661" cy="794454"/>
          </a:xfrm>
          <a:prstGeom prst="roundRect">
            <a:avLst/>
          </a:prstGeom>
          <a:solidFill>
            <a:srgbClr val="FFF8F3"/>
          </a:solidFill>
          <a:ln>
            <a:solidFill>
              <a:srgbClr val="F6E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должны иметь опрятный внешний вид, соответствующий характеру профессиональной деятельности, в зависимости от условий работы и формата служебного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786778" y="6429396"/>
            <a:ext cx="357222" cy="285752"/>
          </a:xfrm>
          <a:prstGeom prst="rect">
            <a:avLst/>
          </a:prstGeom>
          <a:solidFill>
            <a:srgbClr val="2B5FAB"/>
          </a:solidFill>
          <a:ln>
            <a:solidFill>
              <a:srgbClr val="2B5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15340" y="6429396"/>
            <a:ext cx="428660" cy="28575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772816"/>
            <a:ext cx="900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«Этика </a:t>
            </a:r>
            <a:r>
              <a:rPr lang="ru-RU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философия доброй воли, а не только доброго </a:t>
            </a:r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действия»</a:t>
            </a:r>
          </a:p>
          <a:p>
            <a:endParaRPr lang="ru-RU" sz="4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Иммануил</a:t>
            </a:r>
            <a:r>
              <a:rPr lang="ru-RU" sz="4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Кант</a:t>
            </a:r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714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kobzevayuv</dc:creator>
  <cp:lastModifiedBy>Дарья И. Зиборова</cp:lastModifiedBy>
  <cp:revision>168</cp:revision>
  <dcterms:created xsi:type="dcterms:W3CDTF">2018-02-13T13:56:14Z</dcterms:created>
  <dcterms:modified xsi:type="dcterms:W3CDTF">2022-01-17T08:38:52Z</dcterms:modified>
</cp:coreProperties>
</file>